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9F7"/>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100" d="100"/>
          <a:sy n="100" d="100"/>
        </p:scale>
        <p:origin x="2268" y="-17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hyperlink" Target="mailto:Scott.Hogan@dot.gov" TargetMode="External"/><Relationship Id="rId7" Type="http://schemas.openxmlformats.org/officeDocument/2006/relationships/image" Target="../media/image1.png"/><Relationship Id="rId2" Type="http://schemas.openxmlformats.org/officeDocument/2006/relationships/hyperlink" Target="https://www.fhwa.dot.gov/innovation/everydaycounts/edc_4/change.cfm" TargetMode="External"/><Relationship Id="rId1" Type="http://schemas.openxmlformats.org/officeDocument/2006/relationships/slideLayout" Target="../slideLayouts/slideLayout5.xml"/><Relationship Id="rId6" Type="http://schemas.openxmlformats.org/officeDocument/2006/relationships/hyperlink" Target="http://http/vtrans.vermont.gov/boards-councils/stic" TargetMode="External"/><Relationship Id="rId5" Type="http://schemas.openxmlformats.org/officeDocument/2006/relationships/hyperlink" Target="http://vtrans.vermont.gov/planning/research" TargetMode="External"/><Relationship Id="rId4" Type="http://schemas.openxmlformats.org/officeDocument/2006/relationships/hyperlink" Target="http://vtrans.vermont.gov/planning/research/2017symposiu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Scott.Hogan@dot.gov" TargetMode="External"/><Relationship Id="rId7" Type="http://schemas.openxmlformats.org/officeDocument/2006/relationships/image" Target="../media/image1.png"/><Relationship Id="rId2" Type="http://schemas.openxmlformats.org/officeDocument/2006/relationships/hyperlink" Target="https://www.fhwa.dot.gov/innovation/everydaycounts/edc_4/change.cfm" TargetMode="External"/><Relationship Id="rId1" Type="http://schemas.openxmlformats.org/officeDocument/2006/relationships/slideLayout" Target="../slideLayouts/slideLayout5.xml"/><Relationship Id="rId6" Type="http://schemas.openxmlformats.org/officeDocument/2006/relationships/hyperlink" Target="http://http/vtrans.vermont.gov/boards-councils/stic" TargetMode="External"/><Relationship Id="rId5" Type="http://schemas.openxmlformats.org/officeDocument/2006/relationships/hyperlink" Target="http://vtrans.vermont.gov/planning/research" TargetMode="External"/><Relationship Id="rId4" Type="http://schemas.openxmlformats.org/officeDocument/2006/relationships/hyperlink" Target="http://vtrans.vermont.gov/planning/research/2017symposi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1983488927"/>
              </p:ext>
            </p:extLst>
          </p:nvPr>
        </p:nvGraphicFramePr>
        <p:xfrm>
          <a:off x="484227" y="198827"/>
          <a:ext cx="6872287" cy="9659620"/>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30882">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r>
                        <a:rPr lang="en-US"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 Page 1</a:t>
                      </a: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646323">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0"/>
                        </a:spcBef>
                      </a:pPr>
                      <a:endParaRPr lang="en-US" sz="1800" b="1" spc="35" baseline="0" dirty="0" smtClean="0">
                        <a:solidFill>
                          <a:srgbClr val="231F20"/>
                        </a:solidFill>
                        <a:latin typeface="Franklin Gothic Medium" panose="020B0603020102020204" pitchFamily="34" charset="0"/>
                        <a:cs typeface="Calibri"/>
                      </a:endParaRPr>
                    </a:p>
                    <a:p>
                      <a:pPr marL="196850" marR="186055">
                        <a:lnSpc>
                          <a:spcPts val="1800"/>
                        </a:lnSpc>
                        <a:spcBef>
                          <a:spcPts val="0"/>
                        </a:spcBef>
                      </a:pPr>
                      <a:r>
                        <a:rPr lang="en-US" sz="1800" b="1" spc="35" baseline="0" dirty="0" smtClean="0">
                          <a:solidFill>
                            <a:srgbClr val="231F20"/>
                          </a:solidFill>
                          <a:latin typeface="Franklin Gothic Medium" panose="020B0603020102020204" pitchFamily="34" charset="0"/>
                          <a:cs typeface="Calibri"/>
                        </a:rPr>
                        <a:t>Collaborative Hydraulics: Advancing to the Next Generation of Engineering (CHANGE)</a:t>
                      </a:r>
                    </a:p>
                    <a:p>
                      <a:pPr marL="196850" marR="186055">
                        <a:lnSpc>
                          <a:spcPts val="1800"/>
                        </a:lnSpc>
                        <a:spcBef>
                          <a:spcPts val="0"/>
                        </a:spcBef>
                      </a:pPr>
                      <a:endParaRPr lang="en-US" sz="1800" b="1" spc="35" baseline="0" dirty="0" smtClean="0">
                        <a:solidFill>
                          <a:srgbClr val="231F20"/>
                        </a:solidFill>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459608">
                <a:tc>
                  <a:txBody>
                    <a:bodyPr/>
                    <a:lstStyle/>
                    <a:p>
                      <a:pPr algn="ctr"/>
                      <a:r>
                        <a:rPr lang="en-US" sz="1600" b="1" baseline="0" dirty="0" smtClean="0">
                          <a:solidFill>
                            <a:schemeClr val="bg1"/>
                          </a:solidFill>
                          <a:effectLst>
                            <a:outerShdw blurRad="50800" dist="38100" dir="2700000" algn="tl" rotWithShape="0">
                              <a:prstClr val="black">
                                <a:alpha val="40000"/>
                              </a:prstClr>
                            </a:outerShdw>
                          </a:effectLst>
                          <a:latin typeface="Calibri"/>
                          <a:cs typeface="Calibri"/>
                        </a:rPr>
                        <a:t>&amp; </a:t>
                      </a:r>
                      <a:r>
                        <a:rPr lang="en-US" sz="1600" b="1" dirty="0" smtClean="0">
                          <a:solidFill>
                            <a:schemeClr val="bg1"/>
                          </a:solidFill>
                          <a:effectLst>
                            <a:outerShdw blurRad="50800" dist="38100" dir="2700000" algn="tl" rotWithShape="0">
                              <a:prstClr val="black">
                                <a:alpha val="40000"/>
                              </a:prstClr>
                            </a:outerShdw>
                          </a:effectLst>
                          <a:latin typeface="Calibri"/>
                          <a:cs typeface="Calibri"/>
                        </a:rPr>
                        <a:t>STIC Annual</a:t>
                      </a:r>
                      <a:r>
                        <a:rPr lang="en-US" sz="1600" b="1" baseline="0" dirty="0" smtClean="0">
                          <a:solidFill>
                            <a:schemeClr val="bg1"/>
                          </a:solidFill>
                          <a:effectLst>
                            <a:outerShdw blurRad="50800" dist="38100" dir="2700000" algn="tl" rotWithShape="0">
                              <a:prstClr val="black">
                                <a:alpha val="40000"/>
                              </a:prstClr>
                            </a:outerShdw>
                          </a:effectLst>
                          <a:latin typeface="Calibri"/>
                          <a:cs typeface="Calibri"/>
                        </a:rPr>
                        <a:t> </a:t>
                      </a:r>
                      <a:r>
                        <a:rPr lang="en-US" sz="16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6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492562">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Every Day Counts</a:t>
                      </a:r>
                      <a:r>
                        <a:rPr lang="en-US" sz="800" i="1" spc="-15" baseline="0" dirty="0" smtClean="0">
                          <a:solidFill>
                            <a:srgbClr val="231F20"/>
                          </a:solidFill>
                          <a:latin typeface="Palatino Linotype" panose="02040502050505030304" pitchFamily="18" charset="0"/>
                          <a:cs typeface="Calibri"/>
                        </a:rPr>
                        <a:t>: </a:t>
                      </a:r>
                      <a:r>
                        <a:rPr lang="en-US" sz="800" i="1" spc="-15" dirty="0" smtClean="0">
                          <a:solidFill>
                            <a:srgbClr val="231F20"/>
                          </a:solidFill>
                          <a:latin typeface="Palatino Linotype" panose="02040502050505030304" pitchFamily="18" charset="0"/>
                          <a:cs typeface="Calibri"/>
                        </a:rPr>
                        <a:t>CHANGE</a:t>
                      </a:r>
                    </a:p>
                    <a:p>
                      <a:pPr marL="152400">
                        <a:lnSpc>
                          <a:spcPct val="100000"/>
                        </a:lnSpc>
                      </a:pPr>
                      <a:endParaRPr lang="en-US" sz="1050" b="1" spc="-120" dirty="0" smtClean="0">
                        <a:solidFill>
                          <a:srgbClr val="231F20"/>
                        </a:solidFill>
                        <a:latin typeface="Calibri"/>
                        <a:cs typeface="Calibri"/>
                      </a:endParaRPr>
                    </a:p>
                    <a:p>
                      <a:pPr marL="152400">
                        <a:lnSpc>
                          <a:spcPct val="100000"/>
                        </a:lnSpc>
                        <a:spcBef>
                          <a:spcPts val="5"/>
                        </a:spcBef>
                      </a:pPr>
                      <a:r>
                        <a:rPr lang="en-US" sz="1000" b="1" spc="30" dirty="0" smtClean="0">
                          <a:solidFill>
                            <a:srgbClr val="231F20"/>
                          </a:solidFill>
                          <a:latin typeface="Franklin Gothic Book" panose="020B0503020102020204" pitchFamily="34" charset="0"/>
                          <a:ea typeface="+mn-ea"/>
                          <a:cs typeface="Calibri"/>
                        </a:rPr>
                        <a:t>VTRANS </a:t>
                      </a:r>
                      <a:r>
                        <a:rPr sz="1000" b="1" spc="30" dirty="0" smtClean="0">
                          <a:solidFill>
                            <a:srgbClr val="231F20"/>
                          </a:solidFill>
                          <a:latin typeface="Franklin Gothic Book" panose="020B0503020102020204" pitchFamily="34" charset="0"/>
                          <a:ea typeface="+mn-ea"/>
                          <a:cs typeface="Calibri"/>
                        </a:rPr>
                        <a:t>CONTACT</a:t>
                      </a:r>
                      <a:r>
                        <a:rPr lang="en-US" sz="1000" b="1" spc="30" dirty="0" smtClean="0">
                          <a:solidFill>
                            <a:srgbClr val="231F20"/>
                          </a:solidFill>
                          <a:latin typeface="Franklin Gothic Book" panose="020B0503020102020204" pitchFamily="34" charset="0"/>
                          <a:ea typeface="+mn-ea"/>
                          <a:cs typeface="Calibri"/>
                        </a:rPr>
                        <a:t>(S</a:t>
                      </a:r>
                      <a:r>
                        <a:rPr lang="en-US" sz="1000" b="1" spc="30" dirty="0" smtClean="0">
                          <a:solidFill>
                            <a:srgbClr val="231F20"/>
                          </a:solidFill>
                          <a:latin typeface="Franklin Gothic Book" panose="020B0503020102020204" pitchFamily="34" charset="0"/>
                          <a:ea typeface="+mn-ea"/>
                          <a:cs typeface="Calibri"/>
                        </a:rPr>
                        <a:t>)</a:t>
                      </a:r>
                    </a:p>
                    <a:p>
                      <a:pPr marL="152400" marR="0" lvl="0" indent="0" defTabSz="914400" eaLnBrk="1" fontAlgn="auto" latinLnBrk="0" hangingPunct="1">
                        <a:lnSpc>
                          <a:spcPct val="100000"/>
                        </a:lnSpc>
                        <a:spcBef>
                          <a:spcPts val="240"/>
                        </a:spcBef>
                        <a:spcAft>
                          <a:spcPts val="0"/>
                        </a:spcAft>
                        <a:buClrTx/>
                        <a:buSzTx/>
                        <a:buFontTx/>
                        <a:buNone/>
                        <a:tabLst/>
                        <a:defRPr/>
                      </a:pPr>
                      <a:r>
                        <a:rPr lang="en-US" sz="850" spc="-10" dirty="0" smtClean="0">
                          <a:solidFill>
                            <a:srgbClr val="231F20"/>
                          </a:solidFill>
                          <a:latin typeface="Palatino Linotype" panose="02040502050505030304" pitchFamily="18" charset="0"/>
                          <a:ea typeface="+mn-ea"/>
                          <a:cs typeface="Calibri"/>
                        </a:rPr>
                        <a:t>Nick Wark, Hydraulics Engineer</a:t>
                      </a:r>
                      <a:endParaRPr lang="en-US" sz="850" spc="-10" dirty="0" smtClean="0">
                        <a:solidFill>
                          <a:srgbClr val="231F20"/>
                        </a:solidFill>
                        <a:latin typeface="Palatino Linotype" panose="02040502050505030304" pitchFamily="18" charset="0"/>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spcBef>
                          <a:spcPts val="5"/>
                        </a:spcBef>
                      </a:pPr>
                      <a:r>
                        <a:rPr sz="1000" b="1" spc="30" dirty="0" smtClean="0">
                          <a:solidFill>
                            <a:srgbClr val="231F20"/>
                          </a:solidFill>
                          <a:latin typeface="Franklin Gothic Book" panose="020B0503020102020204" pitchFamily="34" charset="0"/>
                          <a:ea typeface="+mn-ea"/>
                          <a:cs typeface="Calibri"/>
                        </a:rPr>
                        <a:t>MORE</a:t>
                      </a:r>
                      <a:r>
                        <a:rPr lang="en-US" sz="1000" b="1" spc="30" baseline="0" dirty="0" smtClean="0">
                          <a:solidFill>
                            <a:srgbClr val="231F20"/>
                          </a:solidFill>
                          <a:latin typeface="Franklin Gothic Book" panose="020B0503020102020204" pitchFamily="34" charset="0"/>
                          <a:ea typeface="+mn-ea"/>
                          <a:cs typeface="Calibri"/>
                        </a:rPr>
                        <a:t> </a:t>
                      </a:r>
                      <a:r>
                        <a:rPr sz="1000" b="1" spc="30" dirty="0" smtClean="0">
                          <a:solidFill>
                            <a:srgbClr val="231F20"/>
                          </a:solidFill>
                          <a:latin typeface="Franklin Gothic Book" panose="020B0503020102020204" pitchFamily="34" charset="0"/>
                          <a:ea typeface="+mn-ea"/>
                          <a:cs typeface="Calibri"/>
                        </a:rPr>
                        <a:t>INFORMATION</a:t>
                      </a:r>
                      <a:endParaRPr sz="1000" b="1" spc="30" dirty="0">
                        <a:solidFill>
                          <a:srgbClr val="231F20"/>
                        </a:solidFill>
                        <a:latin typeface="Franklin Gothic Book" panose="020B0503020102020204" pitchFamily="34" charset="0"/>
                        <a:ea typeface="+mn-ea"/>
                        <a:cs typeface="Calibri"/>
                      </a:endParaRPr>
                    </a:p>
                    <a:p>
                      <a:pPr marL="152400" marR="154940">
                        <a:lnSpc>
                          <a:spcPts val="1000"/>
                        </a:lnSpc>
                        <a:spcBef>
                          <a:spcPts val="290"/>
                        </a:spcBef>
                      </a:pPr>
                      <a:r>
                        <a:rPr lang="en-US" sz="800" i="1" u="none" baseline="0" dirty="0" smtClean="0">
                          <a:solidFill>
                            <a:srgbClr val="231F20"/>
                          </a:solidFill>
                          <a:latin typeface="Palatino Linotype" panose="02040502050505030304" pitchFamily="18" charset="0"/>
                          <a:cs typeface="Calibri"/>
                          <a:hlinkClick r:id="rId2"/>
                        </a:rPr>
                        <a:t>https://www.fhwa.dot.gov/innovation/everydaycounts/edc_4/change.cfm</a:t>
                      </a:r>
                      <a:endParaRPr lang="en-US" sz="800" i="1" u="none"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i="1" baseline="0" dirty="0" smtClean="0">
                        <a:solidFill>
                          <a:srgbClr val="231F20"/>
                        </a:solidFill>
                        <a:latin typeface="Palatino Linotype" panose="02040502050505030304" pitchFamily="18" charset="0"/>
                        <a:cs typeface="Calibri"/>
                      </a:endParaRPr>
                    </a:p>
                    <a:p>
                      <a:pPr marL="152400" marR="0" lvl="0" indent="0" defTabSz="914400" eaLnBrk="1" fontAlgn="auto" latinLnBrk="0" hangingPunct="1">
                        <a:lnSpc>
                          <a:spcPct val="100000"/>
                        </a:lnSpc>
                        <a:spcBef>
                          <a:spcPts val="240"/>
                        </a:spcBef>
                        <a:spcAft>
                          <a:spcPts val="0"/>
                        </a:spcAft>
                        <a:buClrTx/>
                        <a:buSzTx/>
                        <a:buFontTx/>
                        <a:buNone/>
                        <a:tabLst/>
                        <a:defRPr/>
                      </a:pPr>
                      <a:r>
                        <a:rPr lang="en-US" sz="850" b="1" spc="-10" dirty="0" smtClean="0">
                          <a:solidFill>
                            <a:srgbClr val="231F20"/>
                          </a:solidFill>
                          <a:latin typeface="Palatino Linotype" panose="02040502050505030304" pitchFamily="18" charset="0"/>
                          <a:ea typeface="+mn-ea"/>
                          <a:cs typeface="Calibri"/>
                        </a:rPr>
                        <a:t>Scott Hogan</a:t>
                      </a:r>
                      <a:r>
                        <a:rPr lang="en-US" sz="850" spc="-10" dirty="0" smtClean="0">
                          <a:solidFill>
                            <a:srgbClr val="231F20"/>
                          </a:solidFill>
                          <a:latin typeface="Palatino Linotype" panose="02040502050505030304" pitchFamily="18" charset="0"/>
                          <a:ea typeface="+mn-ea"/>
                          <a:cs typeface="Calibri"/>
                        </a:rPr>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rPr>
                        <a:t>FHWA Resource Center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rPr>
                        <a:t>(720) 576-6026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hlinkClick r:id="rId3"/>
                        </a:rPr>
                        <a:t>Scott.Hogan@dot.gov</a:t>
                      </a:r>
                      <a:endParaRPr lang="en-US" sz="850" spc="-10" dirty="0" smtClean="0">
                        <a:solidFill>
                          <a:srgbClr val="231F20"/>
                        </a:solidFill>
                        <a:latin typeface="Palatino Linotype" panose="02040502050505030304" pitchFamily="18" charset="0"/>
                        <a:ea typeface="+mn-ea"/>
                        <a:cs typeface="Calibri"/>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gn="l">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a:t>
                      </a:r>
                      <a:r>
                        <a:rPr lang="en-US" sz="850" baseline="0" dirty="0" smtClean="0">
                          <a:latin typeface="Palatino Linotype" panose="02040502050505030304" pitchFamily="18" charset="0"/>
                          <a:cs typeface="Times New Roman"/>
                        </a:rPr>
                        <a:t>VT. 8:00 am – </a:t>
                      </a:r>
                      <a:r>
                        <a:rPr lang="en-US" sz="850" baseline="0" dirty="0" smtClean="0">
                          <a:latin typeface="Palatino Linotype" panose="02040502050505030304" pitchFamily="18" charset="0"/>
                          <a:cs typeface="Times New Roman"/>
                        </a:rPr>
                        <a:t>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gn="l">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4"/>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gn="l">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algn="l"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6"/>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400"/>
                        </a:spcBef>
                      </a:pPr>
                      <a:endParaRPr lang="en-US" sz="900" b="0" dirty="0" smtClean="0">
                        <a:latin typeface="Palatino Linotype" panose="02040502050505030304" pitchFamily="18" charset="0"/>
                        <a:cs typeface="Garamond"/>
                      </a:endParaRPr>
                    </a:p>
                    <a:p>
                      <a:pPr marL="70485" algn="just">
                        <a:lnSpc>
                          <a:spcPct val="100000"/>
                        </a:lnSpc>
                        <a:spcBef>
                          <a:spcPts val="400"/>
                        </a:spcBef>
                      </a:pPr>
                      <a:r>
                        <a:rPr lang="en-US" sz="900" b="1" dirty="0" smtClean="0">
                          <a:latin typeface="Palatino Linotype" panose="02040502050505030304" pitchFamily="18" charset="0"/>
                          <a:cs typeface="Garamond"/>
                        </a:rPr>
                        <a:t>Why CHANGE?</a:t>
                      </a: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r>
                        <a:rPr lang="en-US" sz="900" b="0" dirty="0" smtClean="0">
                          <a:latin typeface="Palatino Linotype" panose="02040502050505030304" pitchFamily="18" charset="0"/>
                          <a:cs typeface="Garamond"/>
                        </a:rPr>
                        <a:t>Next-generation hydraulic tools improve understanding of complex interactions between river environments and transportation assets, enabling better design and more efficient project delivery.</a:t>
                      </a: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r>
                        <a:rPr lang="en-US" sz="900" b="0" dirty="0" smtClean="0">
                          <a:latin typeface="Palatino Linotype" panose="02040502050505030304" pitchFamily="18" charset="0"/>
                          <a:cs typeface="Garamond"/>
                        </a:rPr>
                        <a:t>The current generation of hydraulic modeling tools– primarily one-dimensional (1D) modeling–has been in use for nearly 60 years. User interfaces have greatly improved during this time, but the underlying techniques have remained the same.</a:t>
                      </a:r>
                    </a:p>
                    <a:p>
                      <a:pPr marL="70485" algn="just">
                        <a:lnSpc>
                          <a:spcPct val="100000"/>
                        </a:lnSpc>
                        <a:spcBef>
                          <a:spcPts val="65"/>
                        </a:spcBef>
                      </a:pPr>
                      <a:endParaRPr lang="en-US" sz="900" b="0" dirty="0" smtClean="0">
                        <a:latin typeface="Palatino Linotype" panose="02040502050505030304" pitchFamily="18" charset="0"/>
                        <a:cs typeface="Garamond"/>
                      </a:endParaRPr>
                    </a:p>
                    <a:p>
                      <a:pPr marL="70485" algn="just">
                        <a:lnSpc>
                          <a:spcPct val="100000"/>
                        </a:lnSpc>
                        <a:spcBef>
                          <a:spcPts val="65"/>
                        </a:spcBef>
                      </a:pPr>
                      <a:r>
                        <a:rPr lang="en-US" sz="900" b="0" dirty="0" smtClean="0">
                          <a:latin typeface="Palatino Linotype" panose="02040502050505030304" pitchFamily="18" charset="0"/>
                          <a:cs typeface="Garamond"/>
                        </a:rPr>
                        <a:t>These modeling techniques apply several simplifying assumptions that can lead to overly conservative, inadequate, or inaccurate results and are insufficient to meet new requirements. For example, in recent years, resource agencies have increased their focus on assessment of environmental impacts associated with river crossings. As a result, hydraulic engineers have become responsible for demonstrating that impacts have been avoided or minimized to the extent possible. Traditional hydraulic tools do not effectively support these levels of inquiry and analysis.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1" dirty="0" smtClean="0">
                          <a:solidFill>
                            <a:schemeClr val="tx1"/>
                          </a:solidFill>
                          <a:latin typeface="Palatino Linotype" panose="02040502050505030304" pitchFamily="18" charset="0"/>
                          <a:ea typeface="+mn-ea"/>
                          <a:cs typeface="Garamond"/>
                        </a:rPr>
                        <a:t>Next-Generation Hydraulic Modeling Tools</a:t>
                      </a:r>
                    </a:p>
                    <a:p>
                      <a:pPr marL="70485" algn="just">
                        <a:lnSpc>
                          <a:spcPct val="100000"/>
                        </a:lnSpc>
                        <a:spcBef>
                          <a:spcPts val="65"/>
                        </a:spcBef>
                      </a:pPr>
                      <a:endParaRPr lang="en-US" sz="900" b="1"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The next generation of hydraulic engineering tools, particularly two-dimensional (2D) modeling and graphical visualization features, allows users to create better representations of the often complex interaction between transportation assets and the riverine or coastal environments. These representations provide the planning and design team with better data with which project quality can be improved.</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The technology can be used to locate and illustrate patterns of flow discharge, water surface elevations, depth, velocity and shear stress. The results allow for more accuracy in estimating flow conditions and flow paths, evaluating hydraulic considerations (including floodplain extent based on Executive Order 13690: Establishing a Federal Flood Risk Management Standard) and assessing climate change or extreme weather event scenarios.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These tools also provide realistic 3D graphical representations of anticipated hydraulic conditions, aiding the hydraulic design as well as structural, geotechnical and environmental design components. The 3D representations enhance communication with regulatory bodies and other stakeholders, improving collaboration and ultimately reducing project delivery times.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Next-generation hydraulic modeling tools represent a significant evolution in hydraulic modeling theory and practice, with real potential for reducing environmental, regulatory, engineering and other impediments to project delivery. The results can significantly improve the ability of highway agencies to design safer, more cost-effective and resilient structures on waterways.</a:t>
                      </a: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7"/>
          <a:stretch>
            <a:fillRect/>
          </a:stretch>
        </p:blipFill>
        <p:spPr>
          <a:xfrm>
            <a:off x="537932" y="217912"/>
            <a:ext cx="1759779" cy="435589"/>
          </a:xfrm>
          <a:prstGeom prst="rect">
            <a:avLst/>
          </a:prstGeom>
        </p:spPr>
      </p:pic>
      <p:sp>
        <p:nvSpPr>
          <p:cNvPr id="32" name="TextBox 31"/>
          <p:cNvSpPr txBox="1"/>
          <p:nvPr/>
        </p:nvSpPr>
        <p:spPr>
          <a:xfrm>
            <a:off x="656491" y="806586"/>
            <a:ext cx="1522660" cy="584775"/>
          </a:xfrm>
          <a:prstGeom prst="rect">
            <a:avLst/>
          </a:prstGeom>
          <a:solidFill>
            <a:schemeClr val="tx2">
              <a:lumMod val="20000"/>
              <a:lumOff val="80000"/>
              <a:alpha val="25000"/>
            </a:schemeClr>
          </a:solidFill>
        </p:spPr>
        <p:txBody>
          <a:bodyPr wrap="none" rtlCol="0">
            <a:spAutoFit/>
          </a:bodyPr>
          <a:lstStyle/>
          <a:p>
            <a:pPr algn="ctr"/>
            <a:r>
              <a:rPr lang="en-US" sz="1600" b="1" dirty="0" smtClean="0">
                <a:latin typeface="Franklin Gothic Medium" panose="020B0603020102020204" pitchFamily="34" charset="0"/>
              </a:rPr>
              <a:t>2017 Research</a:t>
            </a:r>
          </a:p>
          <a:p>
            <a:pPr algn="ctr"/>
            <a:r>
              <a:rPr lang="en-US" sz="1600" b="1" dirty="0" smtClean="0">
                <a:latin typeface="Franklin Gothic Medium" panose="020B0603020102020204" pitchFamily="34" charset="0"/>
              </a:rPr>
              <a:t>Symposium</a:t>
            </a:r>
            <a:endParaRPr lang="en-US" sz="1600" b="1" dirty="0">
              <a:latin typeface="Franklin Gothic Medium" panose="020B0603020102020204" pitchFamily="34" charset="0"/>
            </a:endParaRPr>
          </a:p>
        </p:txBody>
      </p:sp>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414059" y="3073268"/>
            <a:ext cx="4942455" cy="154451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399938685"/>
              </p:ext>
            </p:extLst>
          </p:nvPr>
        </p:nvGraphicFramePr>
        <p:xfrm>
          <a:off x="484227" y="198827"/>
          <a:ext cx="6872287" cy="9667240"/>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091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r>
                        <a:rPr lang="en-US" sz="3000" b="1" spc="165" dirty="0" smtClean="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 Page 2</a:t>
                      </a: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1819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0"/>
                        </a:spcBef>
                      </a:pPr>
                      <a:endParaRPr lang="en-US" sz="1800" b="1" spc="35" baseline="0" dirty="0" smtClean="0">
                        <a:solidFill>
                          <a:srgbClr val="231F20"/>
                        </a:solidFill>
                        <a:latin typeface="Franklin Gothic Medium" panose="020B0603020102020204" pitchFamily="34" charset="0"/>
                        <a:cs typeface="Calibri"/>
                      </a:endParaRPr>
                    </a:p>
                    <a:p>
                      <a:pPr marL="196850" marR="186055">
                        <a:lnSpc>
                          <a:spcPts val="1800"/>
                        </a:lnSpc>
                        <a:spcBef>
                          <a:spcPts val="0"/>
                        </a:spcBef>
                      </a:pPr>
                      <a:r>
                        <a:rPr lang="en-US" sz="1800" b="1" spc="35" baseline="0" dirty="0" smtClean="0">
                          <a:solidFill>
                            <a:srgbClr val="231F20"/>
                          </a:solidFill>
                          <a:latin typeface="Franklin Gothic Medium" panose="020B0603020102020204" pitchFamily="34" charset="0"/>
                          <a:cs typeface="Calibri"/>
                        </a:rPr>
                        <a:t>Collaborative Hydraulics: Advancing to the Next Generation of Engineering (CHANGE)</a:t>
                      </a:r>
                    </a:p>
                    <a:p>
                      <a:pPr marL="196850" marR="186055">
                        <a:lnSpc>
                          <a:spcPts val="1800"/>
                        </a:lnSpc>
                        <a:spcBef>
                          <a:spcPts val="0"/>
                        </a:spcBef>
                      </a:pPr>
                      <a:endParaRPr lang="en-US" sz="1800" b="1" spc="35" baseline="0" dirty="0" smtClean="0">
                        <a:solidFill>
                          <a:srgbClr val="231F20"/>
                        </a:solidFill>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436373">
                <a:tc>
                  <a:txBody>
                    <a:bodyPr/>
                    <a:lstStyle/>
                    <a:p>
                      <a:pPr algn="ctr"/>
                      <a:r>
                        <a:rPr lang="en-US" sz="1600" b="1" baseline="0" dirty="0" smtClean="0">
                          <a:solidFill>
                            <a:schemeClr val="bg1"/>
                          </a:solidFill>
                          <a:effectLst>
                            <a:outerShdw blurRad="50800" dist="38100" dir="2700000" algn="tl" rotWithShape="0">
                              <a:prstClr val="black">
                                <a:alpha val="40000"/>
                              </a:prstClr>
                            </a:outerShdw>
                          </a:effectLst>
                          <a:latin typeface="Calibri"/>
                          <a:cs typeface="Calibri"/>
                        </a:rPr>
                        <a:t>&amp; </a:t>
                      </a:r>
                      <a:r>
                        <a:rPr lang="en-US" sz="1600" b="1" dirty="0" smtClean="0">
                          <a:solidFill>
                            <a:schemeClr val="bg1"/>
                          </a:solidFill>
                          <a:effectLst>
                            <a:outerShdw blurRad="50800" dist="38100" dir="2700000" algn="tl" rotWithShape="0">
                              <a:prstClr val="black">
                                <a:alpha val="40000"/>
                              </a:prstClr>
                            </a:outerShdw>
                          </a:effectLst>
                          <a:latin typeface="Calibri"/>
                          <a:cs typeface="Calibri"/>
                        </a:rPr>
                        <a:t>STIC Annual</a:t>
                      </a:r>
                      <a:r>
                        <a:rPr lang="en-US" sz="1600" b="1" baseline="0" dirty="0" smtClean="0">
                          <a:solidFill>
                            <a:schemeClr val="bg1"/>
                          </a:solidFill>
                          <a:effectLst>
                            <a:outerShdw blurRad="50800" dist="38100" dir="2700000" algn="tl" rotWithShape="0">
                              <a:prstClr val="black">
                                <a:alpha val="40000"/>
                              </a:prstClr>
                            </a:outerShdw>
                          </a:effectLst>
                          <a:latin typeface="Calibri"/>
                          <a:cs typeface="Calibri"/>
                        </a:rPr>
                        <a:t> </a:t>
                      </a:r>
                      <a:r>
                        <a:rPr lang="en-US" sz="16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6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063787">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Every Day Counts</a:t>
                      </a:r>
                      <a:r>
                        <a:rPr lang="en-US" sz="800" i="1" spc="-15" baseline="0" dirty="0" smtClean="0">
                          <a:solidFill>
                            <a:srgbClr val="231F20"/>
                          </a:solidFill>
                          <a:latin typeface="Palatino Linotype" panose="02040502050505030304" pitchFamily="18" charset="0"/>
                          <a:cs typeface="Calibri"/>
                        </a:rPr>
                        <a:t>: </a:t>
                      </a:r>
                      <a:r>
                        <a:rPr lang="en-US" sz="800" i="1" spc="-15" dirty="0" smtClean="0">
                          <a:solidFill>
                            <a:srgbClr val="231F20"/>
                          </a:solidFill>
                          <a:latin typeface="Palatino Linotype" panose="02040502050505030304" pitchFamily="18" charset="0"/>
                          <a:cs typeface="Calibri"/>
                        </a:rPr>
                        <a:t>CHANGE</a:t>
                      </a:r>
                    </a:p>
                    <a:p>
                      <a:pPr marL="152400">
                        <a:lnSpc>
                          <a:spcPct val="100000"/>
                        </a:lnSpc>
                      </a:pPr>
                      <a:endParaRPr lang="en-US" sz="1050" b="1" spc="-120" dirty="0" smtClean="0">
                        <a:solidFill>
                          <a:srgbClr val="231F20"/>
                        </a:solidFill>
                        <a:latin typeface="Calibri"/>
                        <a:cs typeface="Calibri"/>
                      </a:endParaRPr>
                    </a:p>
                    <a:p>
                      <a:pPr marL="152400">
                        <a:lnSpc>
                          <a:spcPct val="100000"/>
                        </a:lnSpc>
                        <a:spcBef>
                          <a:spcPts val="5"/>
                        </a:spcBef>
                      </a:pPr>
                      <a:r>
                        <a:rPr lang="en-US" sz="1000" b="1" spc="30" dirty="0" smtClean="0">
                          <a:solidFill>
                            <a:srgbClr val="231F20"/>
                          </a:solidFill>
                          <a:latin typeface="Franklin Gothic Book" panose="020B0503020102020204" pitchFamily="34" charset="0"/>
                          <a:ea typeface="+mn-ea"/>
                          <a:cs typeface="Calibri"/>
                        </a:rPr>
                        <a:t>VTRANS </a:t>
                      </a:r>
                      <a:r>
                        <a:rPr sz="1000" b="1" spc="30" dirty="0" smtClean="0">
                          <a:solidFill>
                            <a:srgbClr val="231F20"/>
                          </a:solidFill>
                          <a:latin typeface="Franklin Gothic Book" panose="020B0503020102020204" pitchFamily="34" charset="0"/>
                          <a:ea typeface="+mn-ea"/>
                          <a:cs typeface="Calibri"/>
                        </a:rPr>
                        <a:t>CONTACT</a:t>
                      </a:r>
                      <a:r>
                        <a:rPr lang="en-US" sz="1000" b="1" spc="30" dirty="0" smtClean="0">
                          <a:solidFill>
                            <a:srgbClr val="231F20"/>
                          </a:solidFill>
                          <a:latin typeface="Franklin Gothic Book" panose="020B0503020102020204" pitchFamily="34" charset="0"/>
                          <a:ea typeface="+mn-ea"/>
                          <a:cs typeface="Calibri"/>
                        </a:rPr>
                        <a:t>(S</a:t>
                      </a:r>
                      <a:r>
                        <a:rPr lang="en-US" sz="1000" b="1" spc="30" dirty="0" smtClean="0">
                          <a:solidFill>
                            <a:srgbClr val="231F20"/>
                          </a:solidFill>
                          <a:latin typeface="Franklin Gothic Book" panose="020B0503020102020204" pitchFamily="34" charset="0"/>
                          <a:ea typeface="+mn-ea"/>
                          <a:cs typeface="Calibri"/>
                        </a:rPr>
                        <a:t>)</a:t>
                      </a:r>
                    </a:p>
                    <a:p>
                      <a:pPr marL="152400" marR="0" lvl="0" indent="0" defTabSz="914400" eaLnBrk="1" fontAlgn="auto" latinLnBrk="0" hangingPunct="1">
                        <a:lnSpc>
                          <a:spcPct val="100000"/>
                        </a:lnSpc>
                        <a:spcBef>
                          <a:spcPts val="240"/>
                        </a:spcBef>
                        <a:spcAft>
                          <a:spcPts val="0"/>
                        </a:spcAft>
                        <a:buClrTx/>
                        <a:buSzTx/>
                        <a:buFontTx/>
                        <a:buNone/>
                        <a:tabLst/>
                        <a:defRPr/>
                      </a:pPr>
                      <a:r>
                        <a:rPr lang="en-US" sz="850" spc="-10" dirty="0" smtClean="0">
                          <a:solidFill>
                            <a:srgbClr val="231F20"/>
                          </a:solidFill>
                          <a:latin typeface="Palatino Linotype" panose="02040502050505030304" pitchFamily="18" charset="0"/>
                          <a:ea typeface="+mn-ea"/>
                          <a:cs typeface="Calibri"/>
                        </a:rPr>
                        <a:t>Nick Wark, Hydraulics Engineer</a:t>
                      </a:r>
                      <a:endParaRPr lang="en-US" sz="850" spc="-10" dirty="0" smtClean="0">
                        <a:solidFill>
                          <a:srgbClr val="231F20"/>
                        </a:solidFill>
                        <a:latin typeface="Palatino Linotype" panose="02040502050505030304" pitchFamily="18" charset="0"/>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spcBef>
                          <a:spcPts val="5"/>
                        </a:spcBef>
                      </a:pPr>
                      <a:r>
                        <a:rPr sz="1000" b="1" spc="30" dirty="0" smtClean="0">
                          <a:solidFill>
                            <a:srgbClr val="231F20"/>
                          </a:solidFill>
                          <a:latin typeface="Franklin Gothic Book" panose="020B0503020102020204" pitchFamily="34" charset="0"/>
                          <a:ea typeface="+mn-ea"/>
                          <a:cs typeface="Calibri"/>
                        </a:rPr>
                        <a:t>MORE</a:t>
                      </a:r>
                      <a:r>
                        <a:rPr lang="en-US" sz="1000" b="1" spc="30" baseline="0" dirty="0" smtClean="0">
                          <a:solidFill>
                            <a:srgbClr val="231F20"/>
                          </a:solidFill>
                          <a:latin typeface="Franklin Gothic Book" panose="020B0503020102020204" pitchFamily="34" charset="0"/>
                          <a:ea typeface="+mn-ea"/>
                          <a:cs typeface="Calibri"/>
                        </a:rPr>
                        <a:t> </a:t>
                      </a:r>
                      <a:r>
                        <a:rPr sz="1000" b="1" spc="30" dirty="0" smtClean="0">
                          <a:solidFill>
                            <a:srgbClr val="231F20"/>
                          </a:solidFill>
                          <a:latin typeface="Franklin Gothic Book" panose="020B0503020102020204" pitchFamily="34" charset="0"/>
                          <a:ea typeface="+mn-ea"/>
                          <a:cs typeface="Calibri"/>
                        </a:rPr>
                        <a:t>INFORMATION</a:t>
                      </a:r>
                      <a:endParaRPr sz="1000" b="1" spc="30" dirty="0">
                        <a:solidFill>
                          <a:srgbClr val="231F20"/>
                        </a:solidFill>
                        <a:latin typeface="Franklin Gothic Book" panose="020B0503020102020204" pitchFamily="34" charset="0"/>
                        <a:ea typeface="+mn-ea"/>
                        <a:cs typeface="Calibri"/>
                      </a:endParaRPr>
                    </a:p>
                    <a:p>
                      <a:pPr marL="152400" marR="154940">
                        <a:lnSpc>
                          <a:spcPts val="1000"/>
                        </a:lnSpc>
                        <a:spcBef>
                          <a:spcPts val="290"/>
                        </a:spcBef>
                      </a:pPr>
                      <a:r>
                        <a:rPr lang="en-US" sz="800" i="1" u="none" baseline="0" dirty="0" smtClean="0">
                          <a:solidFill>
                            <a:srgbClr val="231F20"/>
                          </a:solidFill>
                          <a:latin typeface="Palatino Linotype" panose="02040502050505030304" pitchFamily="18" charset="0"/>
                          <a:cs typeface="Calibri"/>
                          <a:hlinkClick r:id="rId2"/>
                        </a:rPr>
                        <a:t>https://www.fhwa.dot.gov/innovation/everydaycounts/edc_4/change.cfm</a:t>
                      </a:r>
                      <a:endParaRPr lang="en-US" sz="800" i="1" u="none" baseline="0" dirty="0" smtClean="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i="1" baseline="0" dirty="0" smtClean="0">
                        <a:solidFill>
                          <a:srgbClr val="231F20"/>
                        </a:solidFill>
                        <a:latin typeface="Palatino Linotype" panose="02040502050505030304" pitchFamily="18" charset="0"/>
                        <a:cs typeface="Calibri"/>
                      </a:endParaRPr>
                    </a:p>
                    <a:p>
                      <a:pPr marL="152400" marR="0" lvl="0" indent="0" defTabSz="914400" eaLnBrk="1" fontAlgn="auto" latinLnBrk="0" hangingPunct="1">
                        <a:lnSpc>
                          <a:spcPct val="100000"/>
                        </a:lnSpc>
                        <a:spcBef>
                          <a:spcPts val="240"/>
                        </a:spcBef>
                        <a:spcAft>
                          <a:spcPts val="0"/>
                        </a:spcAft>
                        <a:buClrTx/>
                        <a:buSzTx/>
                        <a:buFontTx/>
                        <a:buNone/>
                        <a:tabLst/>
                        <a:defRPr/>
                      </a:pPr>
                      <a:r>
                        <a:rPr lang="en-US" sz="850" b="1" spc="-10" dirty="0" smtClean="0">
                          <a:solidFill>
                            <a:srgbClr val="231F20"/>
                          </a:solidFill>
                          <a:latin typeface="Palatino Linotype" panose="02040502050505030304" pitchFamily="18" charset="0"/>
                          <a:ea typeface="+mn-ea"/>
                          <a:cs typeface="Calibri"/>
                        </a:rPr>
                        <a:t>Scott Hogan</a:t>
                      </a:r>
                      <a:r>
                        <a:rPr lang="en-US" sz="850" spc="-10" dirty="0" smtClean="0">
                          <a:solidFill>
                            <a:srgbClr val="231F20"/>
                          </a:solidFill>
                          <a:latin typeface="Palatino Linotype" panose="02040502050505030304" pitchFamily="18" charset="0"/>
                          <a:ea typeface="+mn-ea"/>
                          <a:cs typeface="Calibri"/>
                        </a:rPr>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rPr>
                        <a:t>FHWA Resource Center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rPr>
                        <a:t>(720) 576-6026 </a:t>
                      </a:r>
                      <a:br>
                        <a:rPr lang="en-US" sz="850" spc="-10" dirty="0" smtClean="0">
                          <a:solidFill>
                            <a:srgbClr val="231F20"/>
                          </a:solidFill>
                          <a:latin typeface="Palatino Linotype" panose="02040502050505030304" pitchFamily="18" charset="0"/>
                          <a:ea typeface="+mn-ea"/>
                          <a:cs typeface="Calibri"/>
                        </a:rPr>
                      </a:br>
                      <a:r>
                        <a:rPr lang="en-US" sz="850" spc="-10" dirty="0" smtClean="0">
                          <a:solidFill>
                            <a:srgbClr val="231F20"/>
                          </a:solidFill>
                          <a:latin typeface="Palatino Linotype" panose="02040502050505030304" pitchFamily="18" charset="0"/>
                          <a:ea typeface="+mn-ea"/>
                          <a:cs typeface="Calibri"/>
                          <a:hlinkClick r:id="rId3"/>
                        </a:rPr>
                        <a:t>Scott.Hogan@dot.gov</a:t>
                      </a:r>
                      <a:endParaRPr lang="en-US" sz="850" spc="-10" dirty="0" smtClean="0">
                        <a:solidFill>
                          <a:srgbClr val="231F20"/>
                        </a:solidFill>
                        <a:latin typeface="Palatino Linotype" panose="02040502050505030304" pitchFamily="18" charset="0"/>
                        <a:ea typeface="+mn-ea"/>
                        <a:cs typeface="Calibri"/>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gn="l">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a:t>
                      </a:r>
                      <a:r>
                        <a:rPr lang="en-US" sz="850" baseline="0" dirty="0" err="1" smtClean="0">
                          <a:latin typeface="Palatino Linotype" panose="02040502050505030304" pitchFamily="18" charset="0"/>
                          <a:cs typeface="Times New Roman"/>
                        </a:rPr>
                        <a:t>VTrans</a:t>
                      </a:r>
                      <a:r>
                        <a:rPr lang="en-US" sz="850" baseline="0" dirty="0" smtClean="0">
                          <a:latin typeface="Palatino Linotype" panose="02040502050505030304" pitchFamily="18" charset="0"/>
                          <a:cs typeface="Times New Roman"/>
                        </a:rPr>
                        <a:t>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a:t>
                      </a:r>
                      <a:r>
                        <a:rPr lang="en-US" sz="850" baseline="0" dirty="0" smtClean="0">
                          <a:latin typeface="Palatino Linotype" panose="02040502050505030304" pitchFamily="18" charset="0"/>
                          <a:cs typeface="Times New Roman"/>
                        </a:rPr>
                        <a:t>VT. 8:00 am – </a:t>
                      </a:r>
                      <a:r>
                        <a:rPr lang="en-US" sz="850" baseline="0" dirty="0" smtClean="0">
                          <a:latin typeface="Palatino Linotype" panose="02040502050505030304" pitchFamily="18" charset="0"/>
                          <a:cs typeface="Times New Roman"/>
                        </a:rPr>
                        <a:t>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gn="l">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4"/>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gn="l">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5"/>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algn="l"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6"/>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400"/>
                        </a:spcBef>
                      </a:pPr>
                      <a:endParaRPr lang="en-US" sz="900" b="0" dirty="0" smtClean="0">
                        <a:latin typeface="Palatino Linotype" panose="02040502050505030304" pitchFamily="18" charset="0"/>
                        <a:cs typeface="Garamond"/>
                      </a:endParaRPr>
                    </a:p>
                    <a:p>
                      <a:pPr marL="70485" algn="just">
                        <a:lnSpc>
                          <a:spcPct val="100000"/>
                        </a:lnSpc>
                        <a:spcBef>
                          <a:spcPts val="400"/>
                        </a:spcBef>
                      </a:pPr>
                      <a:r>
                        <a:rPr lang="en-US" sz="900" b="1" dirty="0" smtClean="0">
                          <a:solidFill>
                            <a:schemeClr val="tx1"/>
                          </a:solidFill>
                          <a:latin typeface="Palatino Linotype" panose="02040502050505030304" pitchFamily="18" charset="0"/>
                          <a:ea typeface="+mn-ea"/>
                          <a:cs typeface="Garamond"/>
                        </a:rPr>
                        <a:t>State of the Practice</a:t>
                      </a:r>
                    </a:p>
                    <a:p>
                      <a:pPr marL="70485" algn="just">
                        <a:lnSpc>
                          <a:spcPct val="100000"/>
                        </a:lnSpc>
                        <a:spcBef>
                          <a:spcPts val="65"/>
                        </a:spcBef>
                      </a:pPr>
                      <a:endParaRPr lang="en-US" sz="900" b="1"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Technology developments in recent years have led to an expanding market of hydraulic modeling programs and tools that are available to the transportation community and can be applied nationally. While 1D modeling is the dominant practice nationwide, almost half of the country’s state departments of transportation are currently either exploring, evaluating or using 2D bridge hydraulic modeling.</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The Federal Highway Administration (FHWA) has recognized the benefits of 2D modeling for the safety of the traveling public and in the resilience of transportation infrastructure. This has resulted in guidance and training encouraging its use, including Hydraulic Design of Safe Bridges (HDS 7), Evaluating Scour at Bridges (HEC-18), and Two-Dimensional Modeling of Rivers at Highway Encroachments (FHWA-NHI-135095).</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0" dirty="0" smtClean="0">
                          <a:solidFill>
                            <a:schemeClr val="tx1"/>
                          </a:solidFill>
                          <a:latin typeface="Palatino Linotype" panose="02040502050505030304" pitchFamily="18" charset="0"/>
                          <a:ea typeface="+mn-ea"/>
                          <a:cs typeface="Garamond"/>
                        </a:rPr>
                        <a:t>Through round four of Every Day Counts (EDC-4), the FHWA plans to provide additional resources to help states advance their state of practice, including training on modeling software use and how to communicate the results to stakeholders and customers effectively, technical guidance resources on best-practice modeling techniques, user forums and other means of peer exchange for modelers and reviewers, and technical modeling assistance with a limited number of design projects.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pPr>
                      <a:r>
                        <a:rPr lang="en-US" sz="900" b="1" dirty="0" smtClean="0">
                          <a:solidFill>
                            <a:schemeClr val="tx1"/>
                          </a:solidFill>
                          <a:latin typeface="Palatino Linotype" panose="02040502050505030304" pitchFamily="18" charset="0"/>
                          <a:ea typeface="+mn-ea"/>
                          <a:cs typeface="Garamond"/>
                        </a:rPr>
                        <a:t>Benefits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241935" indent="-171450" algn="just">
                        <a:lnSpc>
                          <a:spcPct val="100000"/>
                        </a:lnSpc>
                        <a:spcBef>
                          <a:spcPts val="65"/>
                        </a:spcBef>
                        <a:buFont typeface="Arial" panose="020B0604020202020204" pitchFamily="34" charset="0"/>
                        <a:buChar char="•"/>
                      </a:pPr>
                      <a:r>
                        <a:rPr lang="en-US" sz="900" b="1" i="1" dirty="0" smtClean="0">
                          <a:solidFill>
                            <a:schemeClr val="tx1"/>
                          </a:solidFill>
                          <a:latin typeface="Palatino Linotype" panose="02040502050505030304" pitchFamily="18" charset="0"/>
                          <a:ea typeface="+mn-ea"/>
                          <a:cs typeface="Garamond"/>
                        </a:rPr>
                        <a:t>Improved Quality and Resiliency. </a:t>
                      </a:r>
                      <a:r>
                        <a:rPr lang="en-US" sz="900" b="0" dirty="0" smtClean="0">
                          <a:solidFill>
                            <a:schemeClr val="tx1"/>
                          </a:solidFill>
                          <a:latin typeface="Palatino Linotype" panose="02040502050505030304" pitchFamily="18" charset="0"/>
                          <a:ea typeface="+mn-ea"/>
                          <a:cs typeface="Garamond"/>
                        </a:rPr>
                        <a:t>Better representations provide planning and design teams with better data, leading to improved project quality.</a:t>
                      </a:r>
                    </a:p>
                    <a:p>
                      <a:pPr marL="241935" indent="-171450" algn="just">
                        <a:lnSpc>
                          <a:spcPct val="100000"/>
                        </a:lnSpc>
                        <a:spcBef>
                          <a:spcPts val="65"/>
                        </a:spcBef>
                        <a:buFont typeface="Arial" panose="020B0604020202020204" pitchFamily="34" charset="0"/>
                        <a:buChar char="•"/>
                      </a:pPr>
                      <a:endParaRPr lang="en-US" sz="900" b="0" dirty="0" smtClean="0">
                        <a:solidFill>
                          <a:schemeClr val="tx1"/>
                        </a:solidFill>
                        <a:latin typeface="Palatino Linotype" panose="02040502050505030304" pitchFamily="18" charset="0"/>
                        <a:ea typeface="+mn-ea"/>
                        <a:cs typeface="Garamond"/>
                      </a:endParaRPr>
                    </a:p>
                    <a:p>
                      <a:pPr marL="241935" indent="-171450" algn="just">
                        <a:lnSpc>
                          <a:spcPct val="100000"/>
                        </a:lnSpc>
                        <a:spcBef>
                          <a:spcPts val="65"/>
                        </a:spcBef>
                        <a:buFont typeface="Arial" panose="020B0604020202020204" pitchFamily="34" charset="0"/>
                        <a:buChar char="•"/>
                      </a:pPr>
                      <a:r>
                        <a:rPr lang="en-US" sz="900" b="1" i="1" dirty="0" smtClean="0">
                          <a:solidFill>
                            <a:schemeClr val="tx1"/>
                          </a:solidFill>
                          <a:latin typeface="Palatino Linotype" panose="02040502050505030304" pitchFamily="18" charset="0"/>
                          <a:ea typeface="+mn-ea"/>
                          <a:cs typeface="Garamond"/>
                        </a:rPr>
                        <a:t>Enhanced Collaboration. </a:t>
                      </a:r>
                      <a:r>
                        <a:rPr lang="en-US" sz="900" b="0" dirty="0" smtClean="0">
                          <a:solidFill>
                            <a:schemeClr val="tx1"/>
                          </a:solidFill>
                          <a:latin typeface="Palatino Linotype" panose="02040502050505030304" pitchFamily="18" charset="0"/>
                          <a:ea typeface="+mn-ea"/>
                          <a:cs typeface="Garamond"/>
                        </a:rPr>
                        <a:t>3D graphical visualizations derived from 2D modeling offer better tools for communicating the often complex interaction between waterways, the transportation infrastructure, and the surrounding environment.</a:t>
                      </a:r>
                    </a:p>
                    <a:p>
                      <a:pPr marL="241935" indent="-171450" algn="just">
                        <a:lnSpc>
                          <a:spcPct val="100000"/>
                        </a:lnSpc>
                        <a:spcBef>
                          <a:spcPts val="65"/>
                        </a:spcBef>
                        <a:buFont typeface="Arial" panose="020B0604020202020204" pitchFamily="34" charset="0"/>
                        <a:buChar char="•"/>
                      </a:pPr>
                      <a:endParaRPr lang="en-US" sz="900" b="0" dirty="0" smtClean="0">
                        <a:solidFill>
                          <a:schemeClr val="tx1"/>
                        </a:solidFill>
                        <a:latin typeface="Palatino Linotype" panose="02040502050505030304" pitchFamily="18" charset="0"/>
                        <a:ea typeface="+mn-ea"/>
                        <a:cs typeface="Garamond"/>
                      </a:endParaRPr>
                    </a:p>
                    <a:p>
                      <a:pPr marL="241935" indent="-171450" algn="just">
                        <a:lnSpc>
                          <a:spcPct val="100000"/>
                        </a:lnSpc>
                        <a:spcBef>
                          <a:spcPts val="65"/>
                        </a:spcBef>
                        <a:buFont typeface="Arial" panose="020B0604020202020204" pitchFamily="34" charset="0"/>
                        <a:buChar char="•"/>
                      </a:pPr>
                      <a:r>
                        <a:rPr lang="en-US" sz="900" b="1" i="1" dirty="0" smtClean="0">
                          <a:solidFill>
                            <a:schemeClr val="tx1"/>
                          </a:solidFill>
                          <a:latin typeface="Palatino Linotype" panose="02040502050505030304" pitchFamily="18" charset="0"/>
                          <a:ea typeface="+mn-ea"/>
                          <a:cs typeface="Garamond"/>
                        </a:rPr>
                        <a:t>Streamlined Delivery. </a:t>
                      </a:r>
                      <a:r>
                        <a:rPr lang="en-US" sz="900" b="0" dirty="0" smtClean="0">
                          <a:solidFill>
                            <a:schemeClr val="tx1"/>
                          </a:solidFill>
                          <a:latin typeface="Palatino Linotype" panose="02040502050505030304" pitchFamily="18" charset="0"/>
                          <a:ea typeface="+mn-ea"/>
                          <a:cs typeface="Garamond"/>
                        </a:rPr>
                        <a:t>Improved collaboration through 2D and 3D visualizations offers real potential for reducing environmental, regulatory, engineering and other impediments to project delivery.</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p>
                      <a:pPr marL="70485" algn="just">
                        <a:lnSpc>
                          <a:spcPct val="100000"/>
                        </a:lnSpc>
                        <a:spcBef>
                          <a:spcPts val="65"/>
                        </a:spcBef>
                        <a:spcAft>
                          <a:spcPts val="500"/>
                        </a:spcAft>
                      </a:pPr>
                      <a:r>
                        <a:rPr lang="en-US" sz="900" b="1" dirty="0" smtClean="0">
                          <a:solidFill>
                            <a:schemeClr val="tx1"/>
                          </a:solidFill>
                          <a:latin typeface="Palatino Linotype" panose="02040502050505030304" pitchFamily="18" charset="0"/>
                          <a:ea typeface="+mn-ea"/>
                          <a:cs typeface="Garamond"/>
                        </a:rPr>
                        <a:t>Applications of Next-Generation Hydraulic Design Tools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Complex bridge crossings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Analysis of bridge options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Complex floodplain geometry</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Flood risk assessment</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Flood mapping</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Channel restoration</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Fish habitat analysis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Sediment transport analysis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Bridge scour analysis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Channel stability analysis</a:t>
                      </a:r>
                    </a:p>
                    <a:p>
                      <a:pPr marL="2985135" lvl="6" indent="-171450" algn="just">
                        <a:lnSpc>
                          <a:spcPct val="150000"/>
                        </a:lnSpc>
                        <a:spcBef>
                          <a:spcPts val="65"/>
                        </a:spcBef>
                        <a:buFont typeface="Arial" panose="020B0604020202020204" pitchFamily="34" charset="0"/>
                        <a:buChar char="•"/>
                      </a:pPr>
                      <a:r>
                        <a:rPr lang="en-US" sz="900" b="0" dirty="0" smtClean="0">
                          <a:solidFill>
                            <a:schemeClr val="tx1"/>
                          </a:solidFill>
                          <a:latin typeface="Palatino Linotype" panose="02040502050505030304" pitchFamily="18" charset="0"/>
                          <a:ea typeface="+mn-ea"/>
                          <a:cs typeface="Garamond"/>
                        </a:rPr>
                        <a:t>Scour countermeasure analysis</a:t>
                      </a:r>
                    </a:p>
                    <a:p>
                      <a:pPr marL="70485" algn="just">
                        <a:lnSpc>
                          <a:spcPct val="100000"/>
                        </a:lnSpc>
                        <a:spcBef>
                          <a:spcPts val="65"/>
                        </a:spcBef>
                      </a:pPr>
                      <a:endParaRPr lang="en-US" sz="900" b="0" dirty="0" smtClean="0">
                        <a:solidFill>
                          <a:schemeClr val="tx1"/>
                        </a:solidFill>
                        <a:latin typeface="Palatino Linotype" panose="02040502050505030304" pitchFamily="18" charset="0"/>
                        <a:ea typeface="+mn-ea"/>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7"/>
          <a:stretch>
            <a:fillRect/>
          </a:stretch>
        </p:blipFill>
        <p:spPr>
          <a:xfrm>
            <a:off x="537932" y="217912"/>
            <a:ext cx="1759779" cy="435589"/>
          </a:xfrm>
          <a:prstGeom prst="rect">
            <a:avLst/>
          </a:prstGeom>
        </p:spPr>
      </p:pic>
      <p:sp>
        <p:nvSpPr>
          <p:cNvPr id="32" name="TextBox 31"/>
          <p:cNvSpPr txBox="1"/>
          <p:nvPr/>
        </p:nvSpPr>
        <p:spPr>
          <a:xfrm>
            <a:off x="656491" y="806586"/>
            <a:ext cx="1522660" cy="584775"/>
          </a:xfrm>
          <a:prstGeom prst="rect">
            <a:avLst/>
          </a:prstGeom>
          <a:solidFill>
            <a:schemeClr val="tx2">
              <a:lumMod val="20000"/>
              <a:lumOff val="80000"/>
              <a:alpha val="25000"/>
            </a:schemeClr>
          </a:solidFill>
        </p:spPr>
        <p:txBody>
          <a:bodyPr wrap="none" rtlCol="0">
            <a:spAutoFit/>
          </a:bodyPr>
          <a:lstStyle/>
          <a:p>
            <a:pPr algn="ctr"/>
            <a:r>
              <a:rPr lang="en-US" sz="1600" b="1" dirty="0" smtClean="0">
                <a:latin typeface="Franklin Gothic Medium" panose="020B0603020102020204" pitchFamily="34" charset="0"/>
              </a:rPr>
              <a:t>2017 Research</a:t>
            </a:r>
          </a:p>
          <a:p>
            <a:pPr algn="ctr"/>
            <a:r>
              <a:rPr lang="en-US" sz="1600" b="1" dirty="0" smtClean="0">
                <a:latin typeface="Franklin Gothic Medium" panose="020B0603020102020204" pitchFamily="34" charset="0"/>
              </a:rPr>
              <a:t>Symposium</a:t>
            </a:r>
            <a:endParaRPr lang="en-US" sz="1600" b="1" dirty="0">
              <a:latin typeface="Franklin Gothic Medium" panose="020B0603020102020204" pitchFamily="34" charset="0"/>
            </a:endParaRPr>
          </a:p>
        </p:txBody>
      </p:sp>
      <p:pic>
        <p:nvPicPr>
          <p:cNvPr id="2" name="Picture 1"/>
          <p:cNvPicPr>
            <a:picLocks noChangeAspect="1"/>
          </p:cNvPicPr>
          <p:nvPr/>
        </p:nvPicPr>
        <p:blipFill rotWithShape="1">
          <a:blip r:embed="rId8"/>
          <a:srcRect l="12124" t="-543" r="17196" b="152"/>
          <a:stretch/>
        </p:blipFill>
        <p:spPr>
          <a:xfrm>
            <a:off x="2504955" y="7427595"/>
            <a:ext cx="2505533" cy="23742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39394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E23TXWV46JPD-235135430-20</_dlc_DocId>
    <_dlc_DocIdUrl xmlns="22ec0dd7-095b-41f2-b8b8-a624496b8c6b">
      <Url>https://outside.vermont.gov/agency/VTRANS/external/docs/_layouts/15/DocIdRedir.aspx?ID=E23TXWV46JPD-235135430-20</Url>
      <Description>E23TXWV46JPD-235135430-20</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6FF4F3-B0D2-46C8-B34E-9653FCA00F14}"/>
</file>

<file path=customXml/itemProps2.xml><?xml version="1.0" encoding="utf-8"?>
<ds:datastoreItem xmlns:ds="http://schemas.openxmlformats.org/officeDocument/2006/customXml" ds:itemID="{91BDFBCF-65A4-4677-97A0-13BDB400D248}"/>
</file>

<file path=customXml/itemProps3.xml><?xml version="1.0" encoding="utf-8"?>
<ds:datastoreItem xmlns:ds="http://schemas.openxmlformats.org/officeDocument/2006/customXml" ds:itemID="{63348B4B-2095-4AE0-8044-6FC162B2A0F8}"/>
</file>

<file path=customXml/itemProps4.xml><?xml version="1.0" encoding="utf-8"?>
<ds:datastoreItem xmlns:ds="http://schemas.openxmlformats.org/officeDocument/2006/customXml" ds:itemID="{9AA8E753-FC15-4F7E-ACCB-01F73E74A855}"/>
</file>

<file path=docProps/app.xml><?xml version="1.0" encoding="utf-8"?>
<Properties xmlns="http://schemas.openxmlformats.org/officeDocument/2006/extended-properties" xmlns:vt="http://schemas.openxmlformats.org/officeDocument/2006/docPropsVTypes">
  <Template/>
  <TotalTime>959</TotalTime>
  <Words>817</Words>
  <Application>Microsoft Office PowerPoint</Application>
  <PresentationFormat>Custom</PresentationFormat>
  <Paragraphs>122</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Cote, Cassidy</cp:lastModifiedBy>
  <cp:revision>36</cp:revision>
  <cp:lastPrinted>2017-08-17T19:26:55Z</cp:lastPrinted>
  <dcterms:created xsi:type="dcterms:W3CDTF">2016-10-05T18:36:23Z</dcterms:created>
  <dcterms:modified xsi:type="dcterms:W3CDTF">2017-08-17T19:30:23Z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6aa7c852-d994-4dc7-8a04-0e16a0fd8163</vt:lpwstr>
  </property>
</Properties>
</file>